
<file path=[Content_Types].xml><?xml version="1.0" encoding="utf-8"?>
<Types xmlns="http://schemas.openxmlformats.org/package/2006/content-types">
  <Default Extension="mp3" ContentType="audio/m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9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2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3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4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6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7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8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  <p:sldMasterId id="2147483668" r:id="rId3"/>
    <p:sldMasterId id="2147483680" r:id="rId4"/>
  </p:sldMasterIdLst>
  <p:notesMasterIdLst>
    <p:notesMasterId r:id="rId24"/>
  </p:notesMasterIdLst>
  <p:handoutMasterIdLst>
    <p:handoutMasterId r:id="rId25"/>
  </p:handoutMasterIdLst>
  <p:sldIdLst>
    <p:sldId id="503" r:id="rId5"/>
    <p:sldId id="486" r:id="rId6"/>
    <p:sldId id="487" r:id="rId7"/>
    <p:sldId id="436" r:id="rId8"/>
    <p:sldId id="468" r:id="rId9"/>
    <p:sldId id="492" r:id="rId10"/>
    <p:sldId id="493" r:id="rId11"/>
    <p:sldId id="549" r:id="rId12"/>
    <p:sldId id="550" r:id="rId13"/>
    <p:sldId id="489" r:id="rId14"/>
    <p:sldId id="438" r:id="rId15"/>
    <p:sldId id="551" r:id="rId16"/>
    <p:sldId id="553" r:id="rId17"/>
    <p:sldId id="559" r:id="rId18"/>
    <p:sldId id="554" r:id="rId19"/>
    <p:sldId id="555" r:id="rId20"/>
    <p:sldId id="558" r:id="rId21"/>
    <p:sldId id="557" r:id="rId22"/>
    <p:sldId id="452" r:id="rId23"/>
  </p:sldIdLst>
  <p:sldSz cx="9144000" cy="5143500" type="screen16x9"/>
  <p:notesSz cx="6858000" cy="9144000"/>
  <p:custDataLst>
    <p:tags r:id="rId26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4">
          <p15:clr>
            <a:srgbClr val="A4A3A4"/>
          </p15:clr>
        </p15:guide>
        <p15:guide id="2" pos="317">
          <p15:clr>
            <a:srgbClr val="A4A3A4"/>
          </p15:clr>
        </p15:guide>
        <p15:guide id="3" orient="horz" pos="170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1676">
          <p15:clr>
            <a:srgbClr val="A4A3A4"/>
          </p15:clr>
        </p15:guide>
        <p15:guide id="6" pos="54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63D54"/>
    <a:srgbClr val="FFFFFF"/>
    <a:srgbClr val="2E4864"/>
    <a:srgbClr val="10327B"/>
    <a:srgbClr val="E0E0E0"/>
    <a:srgbClr val="EFEFEF"/>
    <a:srgbClr val="FAFAFA"/>
    <a:srgbClr val="FDFDFD"/>
    <a:srgbClr val="838E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303" autoAdjust="0"/>
  </p:normalViewPr>
  <p:slideViewPr>
    <p:cSldViewPr snapToGrid="0" showGuides="1">
      <p:cViewPr varScale="1">
        <p:scale>
          <a:sx n="111" d="100"/>
          <a:sy n="111" d="100"/>
        </p:scale>
        <p:origin x="834" y="102"/>
      </p:cViewPr>
      <p:guideLst>
        <p:guide orient="horz" pos="3094"/>
        <p:guide pos="317"/>
        <p:guide orient="horz" pos="170"/>
        <p:guide pos="2880"/>
        <p:guide orient="horz" pos="1676"/>
        <p:guide pos="54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176"/>
    </p:cViewPr>
  </p:sorterViewPr>
  <p:notesViewPr>
    <p:cSldViewPr snapToGrid="0">
      <p:cViewPr varScale="1">
        <p:scale>
          <a:sx n="65" d="100"/>
          <a:sy n="65" d="100"/>
        </p:scale>
        <p:origin x="222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C7E0A-FE25-4298-B2A5-F81E4409DC3D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04E8C-F5F4-4E78-B894-8ABE74AB9A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B2BC2-E36F-4014-826D-67C3AA5D550C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4EC1F-4C1A-4575-A29E-535B091AA9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www.515ppt.com</a:t>
            </a:r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81F6061-2F4B-488E-8D92-3753CAD4AFB5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  <a:ea typeface="宋体" panose="02010600030101010101" pitchFamily="2" charset="-122"/>
              </a:rPr>
              <a:t>10</a:t>
            </a:fld>
            <a:endParaRPr lang="zh-CN" altLang="en-US">
              <a:solidFill>
                <a:prstClr val="black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878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398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www.515ppt.com</a:t>
            </a:r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81F6061-2F4B-488E-8D92-3753CAD4AFB5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  <a:ea typeface="宋体" panose="02010600030101010101" pitchFamily="2" charset="-122"/>
              </a:rPr>
              <a:t>15</a:t>
            </a:fld>
            <a:endParaRPr lang="zh-CN" altLang="en-US">
              <a:solidFill>
                <a:prstClr val="black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8051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151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439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042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7584D-8746-4D72-BA3A-5A81C8B5466D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</a:rPr>
              <a:t>2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www.515ppt.com</a:t>
            </a:r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81F6061-2F4B-488E-8D92-3753CAD4AFB5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  <a:ea typeface="宋体" panose="02010600030101010101" pitchFamily="2" charset="-122"/>
              </a:rPr>
              <a:t>3</a:t>
            </a:fld>
            <a:endParaRPr lang="zh-CN" altLang="en-US">
              <a:solidFill>
                <a:prstClr val="black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7005-9383-42C0-A374-E507AD6B23E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7005-9383-42C0-A374-E507AD6B23E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7005-9383-42C0-A374-E507AD6B23E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7005-9383-42C0-A374-E507AD6B23E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7005-9383-42C0-A374-E507AD6B23E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7005-9383-42C0-A374-E507AD6B23E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7005-9383-42C0-A374-E507AD6B23E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7005-9383-42C0-A374-E507AD6B23E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7005-9383-42C0-A374-E507AD6B23E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2022/6/6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37511" y="1088314"/>
            <a:ext cx="8499413" cy="27348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2022/6/6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2022/6/6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2022/6/6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2022/6/6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2022/6/6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2022/6/6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2022/6/6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2022/6/6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2022/6/6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2022/6/6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/>
        </p:nvGrpSpPr>
        <p:grpSpPr>
          <a:xfrm>
            <a:off x="4327620" y="4992118"/>
            <a:ext cx="519193" cy="94600"/>
            <a:chOff x="3510366" y="-2733"/>
            <a:chExt cx="1300959" cy="237042"/>
          </a:xfrm>
        </p:grpSpPr>
        <p:sp>
          <p:nvSpPr>
            <p:cNvPr id="14" name="椭圆 13"/>
            <p:cNvSpPr/>
            <p:nvPr userDrawn="1"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921458" y="781003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824904" y="2328028"/>
            <a:ext cx="1836773" cy="25190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824904" y="777552"/>
            <a:ext cx="1836773" cy="147330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921458" y="2911151"/>
            <a:ext cx="1836773" cy="19359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2022/6/6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2022/6/6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2022/6/6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2022/6/6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2022/6/6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2022/6/6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2022/6/6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2022/6/6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2022/6/6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2022/6/6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42416" y="1443476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773829" y="1443476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705242" y="1443476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636655" y="1443475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2022/6/6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ide placeholder lef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078896" cy="514350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 Half Pictgure 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0" y="1"/>
            <a:ext cx="4572000" cy="5143499"/>
          </a:xfrm>
          <a:prstGeom prst="rect">
            <a:avLst/>
          </a:prstGeom>
          <a:ln w="9525">
            <a:noFill/>
          </a:ln>
        </p:spPr>
        <p:txBody>
          <a:bodyPr/>
          <a:lstStyle>
            <a:lvl1pPr>
              <a:defRPr sz="1200">
                <a:solidFill>
                  <a:schemeClr val="accent4"/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68D6209-B3DA-41BE-87E3-CC78C50620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2022/6/6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4341BB1-40C4-4700-B8C2-D06FA29C9A5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03495CA-CB87-42F5-AD11-A63647B25AC0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 flipH="1">
            <a:off x="274299" y="-633046"/>
            <a:ext cx="1552907" cy="1090642"/>
            <a:chOff x="-1179444" y="1957066"/>
            <a:chExt cx="4734013" cy="3186434"/>
          </a:xfrm>
        </p:grpSpPr>
        <p:sp>
          <p:nvSpPr>
            <p:cNvPr id="8" name="平行四边形 7"/>
            <p:cNvSpPr/>
            <p:nvPr userDrawn="1"/>
          </p:nvSpPr>
          <p:spPr>
            <a:xfrm flipH="1">
              <a:off x="-1097859" y="1957066"/>
              <a:ext cx="4652428" cy="3186434"/>
            </a:xfrm>
            <a:prstGeom prst="parallelogram">
              <a:avLst>
                <a:gd name="adj" fmla="val 103325"/>
              </a:avLst>
            </a:prstGeom>
            <a:solidFill>
              <a:srgbClr val="5372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9" name="平行四边形 8"/>
            <p:cNvSpPr/>
            <p:nvPr userDrawn="1"/>
          </p:nvSpPr>
          <p:spPr>
            <a:xfrm flipH="1">
              <a:off x="-1179444" y="2213215"/>
              <a:ext cx="4101123" cy="2674135"/>
            </a:xfrm>
            <a:prstGeom prst="parallelogram">
              <a:avLst>
                <a:gd name="adj" fmla="val 103325"/>
              </a:avLst>
            </a:prstGeom>
            <a:solidFill>
              <a:srgbClr val="124062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7005-9383-42C0-A374-E507AD6B23E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7005-9383-42C0-A374-E507AD6B23E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slow">
    <p:wip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F7005-9383-42C0-A374-E507AD6B23EE}" type="datetimeFigureOut">
              <a:rPr lang="zh-CN" altLang="en-US" smtClean="0"/>
              <a:t>2022/6/6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2022/6/6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ransition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D6209-B3DA-41BE-87E3-CC78C5062099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2022/6/6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41BB1-40C4-4700-B8C2-D06FA29C9A59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2.xml"/><Relationship Id="rId7" Type="http://schemas.openxmlformats.org/officeDocument/2006/relationships/slideLayout" Target="../slideLayouts/slideLayout3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10" Type="http://schemas.openxmlformats.org/officeDocument/2006/relationships/image" Target="../media/image2.png"/><Relationship Id="rId4" Type="http://schemas.openxmlformats.org/officeDocument/2006/relationships/tags" Target="../tags/tag3.xml"/><Relationship Id="rId9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tags" Target="../tags/tag34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slide" Target="slide3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10.xml"/><Relationship Id="rId11" Type="http://schemas.openxmlformats.org/officeDocument/2006/relationships/slideLayout" Target="../slideLayouts/slideLayout36.xml"/><Relationship Id="rId5" Type="http://schemas.openxmlformats.org/officeDocument/2006/relationships/tags" Target="../tags/tag9.xml"/><Relationship Id="rId15" Type="http://schemas.openxmlformats.org/officeDocument/2006/relationships/slide" Target="slide15.xml"/><Relationship Id="rId10" Type="http://schemas.openxmlformats.org/officeDocument/2006/relationships/tags" Target="../tags/tag14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36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7" y="1482"/>
            <a:ext cx="5267069" cy="5142019"/>
          </a:xfrm>
          <a:prstGeom prst="rect">
            <a:avLst/>
          </a:prstGeom>
        </p:spPr>
      </p:pic>
      <p:pic>
        <p:nvPicPr>
          <p:cNvPr id="5" name="PA_震撼呐喊节奏空旷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20881" y="-1007166"/>
            <a:ext cx="609600" cy="609600"/>
          </a:xfrm>
          <a:prstGeom prst="rect">
            <a:avLst/>
          </a:prstGeom>
        </p:spPr>
      </p:pic>
      <p:sp>
        <p:nvSpPr>
          <p:cNvPr id="6" name="PA_矩形 28"/>
          <p:cNvSpPr/>
          <p:nvPr>
            <p:custDataLst>
              <p:tags r:id="rId3"/>
            </p:custDataLst>
          </p:nvPr>
        </p:nvSpPr>
        <p:spPr>
          <a:xfrm>
            <a:off x="5154411" y="2805933"/>
            <a:ext cx="2971753" cy="4603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pt-BR" sz="120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组长：陈旭峰</a:t>
            </a:r>
          </a:p>
          <a:p>
            <a:pPr algn="ctr"/>
            <a:r>
              <a:rPr lang="zh-CN" altLang="pt-BR" sz="120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项目成员：刘雅洁、韩畅、陈俊、胡文澳</a:t>
            </a:r>
          </a:p>
        </p:txBody>
      </p:sp>
      <p:sp>
        <p:nvSpPr>
          <p:cNvPr id="7" name="PA_矩形 29"/>
          <p:cNvSpPr/>
          <p:nvPr>
            <p:custDataLst>
              <p:tags r:id="rId4"/>
            </p:custDataLst>
          </p:nvPr>
        </p:nvSpPr>
        <p:spPr>
          <a:xfrm>
            <a:off x="4702630" y="2130574"/>
            <a:ext cx="3875314" cy="7067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000">
                <a:solidFill>
                  <a:srgbClr val="063D54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Open Sans" panose="020B0606030504020204" pitchFamily="34" charset="0"/>
              </a:rPr>
              <a:t>字节青训营</a:t>
            </a:r>
          </a:p>
        </p:txBody>
      </p:sp>
      <p:sp>
        <p:nvSpPr>
          <p:cNvPr id="8" name="PA_矩形 30"/>
          <p:cNvSpPr/>
          <p:nvPr>
            <p:custDataLst>
              <p:tags r:id="rId5"/>
            </p:custDataLst>
          </p:nvPr>
        </p:nvSpPr>
        <p:spPr>
          <a:xfrm>
            <a:off x="5647571" y="1546335"/>
            <a:ext cx="1985432" cy="7683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>
                <a:solidFill>
                  <a:srgbClr val="063D5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2022</a:t>
            </a:r>
            <a:endParaRPr lang="zh-CN" altLang="en-US" sz="4400">
              <a:solidFill>
                <a:srgbClr val="063D54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PA_圆角矩形 31"/>
          <p:cNvSpPr/>
          <p:nvPr>
            <p:custDataLst>
              <p:tags r:id="rId6"/>
            </p:custDataLst>
          </p:nvPr>
        </p:nvSpPr>
        <p:spPr>
          <a:xfrm>
            <a:off x="5966491" y="3438920"/>
            <a:ext cx="1347593" cy="227878"/>
          </a:xfrm>
          <a:prstGeom prst="roundRect">
            <a:avLst>
              <a:gd name="adj" fmla="val 50000"/>
            </a:avLst>
          </a:prstGeom>
          <a:solidFill>
            <a:srgbClr val="063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简易抖音项目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" presetClass="entr" presetSubtype="10" fill="hold" nodeType="withEffect"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2" nodeType="after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1" nodeType="after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3" nodeType="after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0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1"/>
      <p:bldP spid="8" grpId="2"/>
      <p:bldP spid="9" grpId="3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1143001" y="2033588"/>
            <a:ext cx="1179910" cy="1152525"/>
          </a:xfrm>
          <a:prstGeom prst="rect">
            <a:avLst/>
          </a:prstGeom>
          <a:solidFill>
            <a:srgbClr val="063D5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4500">
                <a:solidFill>
                  <a:srgbClr val="FCFCFC"/>
                </a:solidFill>
                <a:latin typeface="Gungsuh" panose="02030600000101010101" pitchFamily="18" charset="-127"/>
              </a:rPr>
              <a:t>02</a:t>
            </a:r>
            <a:endParaRPr lang="zh-CN" altLang="en-US" sz="4500">
              <a:solidFill>
                <a:srgbClr val="FCFCFC"/>
              </a:solidFill>
              <a:latin typeface="Gungsuh" panose="02030600000101010101" pitchFamily="18" charset="-127"/>
            </a:endParaRPr>
          </a:p>
        </p:txBody>
      </p:sp>
      <p:sp>
        <p:nvSpPr>
          <p:cNvPr id="4" name="PA_文本框 3"/>
          <p:cNvSpPr txBox="1"/>
          <p:nvPr>
            <p:custDataLst>
              <p:tags r:id="rId3"/>
            </p:custDataLst>
          </p:nvPr>
        </p:nvSpPr>
        <p:spPr>
          <a:xfrm>
            <a:off x="1095376" y="2045494"/>
            <a:ext cx="1227535" cy="300038"/>
          </a:xfrm>
          <a:prstGeom prst="rect">
            <a:avLst/>
          </a:prstGeom>
          <a:noFill/>
        </p:spPr>
        <p:txBody>
          <a:bodyPr lIns="0" rIns="0"/>
          <a:lstStyle/>
          <a:p>
            <a:pPr algn="r">
              <a:defRPr/>
            </a:pPr>
            <a:r>
              <a:rPr lang="en-US" altLang="zh-CN" sz="1500" spc="375">
                <a:solidFill>
                  <a:srgbClr val="FCFCFC"/>
                </a:solidFill>
                <a:latin typeface="Gungsuh" panose="02030600000101010101" pitchFamily="18" charset="-127"/>
              </a:rPr>
              <a:t>PART</a:t>
            </a:r>
            <a:endParaRPr lang="zh-CN" altLang="en-US" sz="1500" spc="375">
              <a:solidFill>
                <a:srgbClr val="FCFCFC"/>
              </a:solidFill>
              <a:latin typeface="Gungsuh" panose="02030600000101010101" pitchFamily="18" charset="-127"/>
            </a:endParaRPr>
          </a:p>
        </p:txBody>
      </p:sp>
      <p:sp>
        <p:nvSpPr>
          <p:cNvPr id="5" name="PA_文本框 4"/>
          <p:cNvSpPr txBox="1"/>
          <p:nvPr>
            <p:custDataLst>
              <p:tags r:id="rId4"/>
            </p:custDataLst>
          </p:nvPr>
        </p:nvSpPr>
        <p:spPr>
          <a:xfrm>
            <a:off x="2322911" y="2234803"/>
            <a:ext cx="5678090" cy="852488"/>
          </a:xfrm>
          <a:prstGeom prst="rect">
            <a:avLst/>
          </a:prstGeom>
          <a:noFill/>
        </p:spPr>
        <p:txBody>
          <a:bodyPr rIns="270000">
            <a:normAutofit/>
          </a:bodyPr>
          <a:lstStyle/>
          <a:p>
            <a:pPr algn="r">
              <a:defRPr/>
            </a:pPr>
            <a:r>
              <a:rPr lang="zh-CN" altLang="en-US" sz="3600">
                <a:solidFill>
                  <a:srgbClr val="063D54">
                    <a:lumMod val="75000"/>
                  </a:srgbClr>
                </a:solidFill>
              </a:rPr>
              <a:t>拓展接口</a:t>
            </a:r>
            <a:r>
              <a:rPr lang="en-US" altLang="zh-CN" sz="3600">
                <a:solidFill>
                  <a:srgbClr val="063D54">
                    <a:lumMod val="75000"/>
                  </a:srgbClr>
                </a:solidFill>
              </a:rPr>
              <a:t>-Ⅰ</a:t>
            </a:r>
          </a:p>
        </p:txBody>
      </p:sp>
      <p:cxnSp>
        <p:nvCxnSpPr>
          <p:cNvPr id="10" name="PA_直接连接符 9"/>
          <p:cNvCxnSpPr/>
          <p:nvPr>
            <p:custDataLst>
              <p:tags r:id="rId5"/>
            </p:custDataLst>
          </p:nvPr>
        </p:nvCxnSpPr>
        <p:spPr>
          <a:xfrm>
            <a:off x="2612572" y="2886075"/>
            <a:ext cx="5388428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_矩形 1"/>
          <p:cNvSpPr/>
          <p:nvPr>
            <p:custDataLst>
              <p:tags r:id="rId6"/>
            </p:custDataLst>
          </p:nvPr>
        </p:nvSpPr>
        <p:spPr>
          <a:xfrm>
            <a:off x="2370536" y="2952750"/>
            <a:ext cx="5378053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zh-CN">
                <a:solidFill>
                  <a:srgbClr val="FFFFFF">
                    <a:lumMod val="65000"/>
                  </a:srgbClr>
                </a:solidFill>
                <a:latin typeface="Gungsuh" panose="02030600000101010101" pitchFamily="18" charset="-127"/>
              </a:rPr>
              <a:t>Click here to add your title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1" nodeType="click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2" nodeType="click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3" nodeType="clickEffect"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1"/>
      <p:bldP spid="5" grpId="2"/>
      <p:bldP spid="2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349800" y="270568"/>
            <a:ext cx="2474595" cy="540688"/>
            <a:chOff x="349800" y="270568"/>
            <a:chExt cx="2474595" cy="540688"/>
          </a:xfrm>
        </p:grpSpPr>
        <p:sp>
          <p:nvSpPr>
            <p:cNvPr id="39" name="PA_文本框 1"/>
            <p:cNvSpPr txBox="1"/>
            <p:nvPr>
              <p:custDataLst>
                <p:tags r:id="rId1"/>
              </p:custDataLst>
            </p:nvPr>
          </p:nvSpPr>
          <p:spPr>
            <a:xfrm>
              <a:off x="349800" y="270568"/>
              <a:ext cx="2474595" cy="391795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altLang="zh-CN" sz="1800" dirty="0">
                  <a:solidFill>
                    <a:srgbClr val="063D54"/>
                  </a:solidFill>
                  <a:cs typeface="+mn-ea"/>
                  <a:sym typeface="+mn-lt"/>
                </a:rPr>
                <a:t>2.1 /</a:t>
              </a:r>
              <a:r>
                <a:rPr lang="en-US" altLang="zh-CN" sz="1800" dirty="0" err="1">
                  <a:solidFill>
                    <a:srgbClr val="063D54"/>
                  </a:solidFill>
                  <a:cs typeface="+mn-ea"/>
                  <a:sym typeface="+mn-lt"/>
                </a:rPr>
                <a:t>douyin</a:t>
              </a:r>
              <a:r>
                <a:rPr lang="en-US" altLang="zh-CN" sz="1800" dirty="0">
                  <a:solidFill>
                    <a:srgbClr val="063D54"/>
                  </a:solidFill>
                  <a:cs typeface="+mn-ea"/>
                  <a:sym typeface="+mn-lt"/>
                </a:rPr>
                <a:t>/favorite/action</a:t>
              </a:r>
            </a:p>
          </p:txBody>
        </p:sp>
        <p:sp>
          <p:nvSpPr>
            <p:cNvPr id="40" name="PA_文本框 1"/>
            <p:cNvSpPr txBox="1"/>
            <p:nvPr>
              <p:custDataLst>
                <p:tags r:id="rId2"/>
              </p:custDataLst>
            </p:nvPr>
          </p:nvSpPr>
          <p:spPr>
            <a:xfrm>
              <a:off x="349800" y="547081"/>
              <a:ext cx="1486542" cy="264175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1725"/>
                </a:lnSpc>
              </a:pPr>
              <a:r>
                <a:rPr lang="en-US" altLang="zh-CN" sz="1050">
                  <a:solidFill>
                    <a:srgbClr val="E7E6E6">
                      <a:lumMod val="50000"/>
                    </a:srgbClr>
                  </a:solidFill>
                  <a:cs typeface="+mn-ea"/>
                  <a:sym typeface="+mn-lt"/>
                </a:rPr>
                <a:t>TEAM INTRODUCTION</a:t>
              </a:r>
            </a:p>
          </p:txBody>
        </p:sp>
      </p:grpSp>
      <p:sp>
        <p:nvSpPr>
          <p:cNvPr id="9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63500" y="2084705"/>
            <a:ext cx="2809240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2E486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用户点赞接口</a:t>
            </a:r>
          </a:p>
          <a:p>
            <a:endParaRPr lang="zh-CN" altLang="en-US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用户可以对视频进行点赞操作；</a:t>
            </a:r>
          </a:p>
          <a:p>
            <a:endParaRPr lang="zh-CN" altLang="en-US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通过事务保证点赞操作的安全性；</a:t>
            </a:r>
          </a:p>
        </p:txBody>
      </p:sp>
      <p:pic>
        <p:nvPicPr>
          <p:cNvPr id="10" name="图片 9" descr="5[ZSB6IJ$$JI~2VQS4[7WJ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930" y="0"/>
            <a:ext cx="2826385" cy="5143500"/>
          </a:xfrm>
          <a:prstGeom prst="rect">
            <a:avLst/>
          </a:prstGeom>
        </p:spPr>
      </p:pic>
      <p:pic>
        <p:nvPicPr>
          <p:cNvPr id="11" name="图片 10" descr="UB2W)A260SBD0MBQ(9W1FU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095" y="0"/>
            <a:ext cx="282638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349800" y="270568"/>
            <a:ext cx="2197396" cy="540688"/>
            <a:chOff x="349800" y="270568"/>
            <a:chExt cx="2197396" cy="540688"/>
          </a:xfrm>
        </p:grpSpPr>
        <p:sp>
          <p:nvSpPr>
            <p:cNvPr id="39" name="PA_文本框 1"/>
            <p:cNvSpPr txBox="1"/>
            <p:nvPr>
              <p:custDataLst>
                <p:tags r:id="rId1"/>
              </p:custDataLst>
            </p:nvPr>
          </p:nvSpPr>
          <p:spPr>
            <a:xfrm>
              <a:off x="349800" y="270568"/>
              <a:ext cx="2197396" cy="366767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altLang="zh-CN" sz="1800" dirty="0">
                  <a:solidFill>
                    <a:srgbClr val="063D54"/>
                  </a:solidFill>
                  <a:cs typeface="+mn-ea"/>
                  <a:sym typeface="+mn-lt"/>
                </a:rPr>
                <a:t>2.2 /</a:t>
              </a:r>
              <a:r>
                <a:rPr lang="en-US" altLang="zh-CN" sz="1800" dirty="0" err="1">
                  <a:solidFill>
                    <a:srgbClr val="063D54"/>
                  </a:solidFill>
                  <a:cs typeface="+mn-ea"/>
                  <a:sym typeface="+mn-lt"/>
                </a:rPr>
                <a:t>douyin</a:t>
              </a:r>
              <a:r>
                <a:rPr lang="en-US" altLang="zh-CN" sz="1800" dirty="0">
                  <a:solidFill>
                    <a:srgbClr val="063D54"/>
                  </a:solidFill>
                  <a:cs typeface="+mn-ea"/>
                  <a:sym typeface="+mn-lt"/>
                </a:rPr>
                <a:t>/favorite/list</a:t>
              </a:r>
            </a:p>
          </p:txBody>
        </p:sp>
        <p:sp>
          <p:nvSpPr>
            <p:cNvPr id="40" name="PA_文本框 1"/>
            <p:cNvSpPr txBox="1"/>
            <p:nvPr>
              <p:custDataLst>
                <p:tags r:id="rId2"/>
              </p:custDataLst>
            </p:nvPr>
          </p:nvSpPr>
          <p:spPr>
            <a:xfrm>
              <a:off x="349800" y="547081"/>
              <a:ext cx="1486542" cy="264175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1725"/>
                </a:lnSpc>
              </a:pPr>
              <a:r>
                <a:rPr lang="en-US" altLang="zh-CN" sz="1050">
                  <a:solidFill>
                    <a:srgbClr val="E7E6E6">
                      <a:lumMod val="50000"/>
                    </a:srgbClr>
                  </a:solidFill>
                  <a:cs typeface="+mn-ea"/>
                  <a:sym typeface="+mn-lt"/>
                </a:rPr>
                <a:t>TEAM INTRODUCTION</a:t>
              </a:r>
            </a:p>
          </p:txBody>
        </p:sp>
      </p:grpSp>
      <p:sp>
        <p:nvSpPr>
          <p:cNvPr id="9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1093071" y="2203132"/>
            <a:ext cx="280924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2E486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点赞列表接口</a:t>
            </a:r>
          </a:p>
          <a:p>
            <a:endParaRPr lang="zh-CN" altLang="en-US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zh-CN" altLang="en-US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53692F-DF15-4ECB-BA14-9F33967818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638" y="273539"/>
            <a:ext cx="2520489" cy="4596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349800" y="270568"/>
            <a:ext cx="2681760" cy="540688"/>
            <a:chOff x="349800" y="270568"/>
            <a:chExt cx="2681760" cy="540688"/>
          </a:xfrm>
        </p:grpSpPr>
        <p:sp>
          <p:nvSpPr>
            <p:cNvPr id="39" name="PA_文本框 1"/>
            <p:cNvSpPr txBox="1"/>
            <p:nvPr>
              <p:custDataLst>
                <p:tags r:id="rId1"/>
              </p:custDataLst>
            </p:nvPr>
          </p:nvSpPr>
          <p:spPr>
            <a:xfrm>
              <a:off x="349800" y="270568"/>
              <a:ext cx="2681760" cy="366767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altLang="zh-CN" sz="1800" dirty="0">
                  <a:solidFill>
                    <a:srgbClr val="063D54"/>
                  </a:solidFill>
                  <a:cs typeface="+mn-ea"/>
                  <a:sym typeface="+mn-lt"/>
                </a:rPr>
                <a:t>2.3 /</a:t>
              </a:r>
              <a:r>
                <a:rPr lang="en-US" altLang="zh-CN" sz="1800" dirty="0" err="1">
                  <a:solidFill>
                    <a:srgbClr val="063D54"/>
                  </a:solidFill>
                  <a:cs typeface="+mn-ea"/>
                  <a:sym typeface="+mn-lt"/>
                </a:rPr>
                <a:t>douyin</a:t>
              </a:r>
              <a:r>
                <a:rPr lang="en-US" altLang="zh-CN" sz="1800" dirty="0">
                  <a:solidFill>
                    <a:srgbClr val="063D54"/>
                  </a:solidFill>
                  <a:cs typeface="+mn-ea"/>
                  <a:sym typeface="+mn-lt"/>
                </a:rPr>
                <a:t>/comment/action</a:t>
              </a:r>
            </a:p>
          </p:txBody>
        </p:sp>
        <p:sp>
          <p:nvSpPr>
            <p:cNvPr id="40" name="PA_文本框 1"/>
            <p:cNvSpPr txBox="1"/>
            <p:nvPr>
              <p:custDataLst>
                <p:tags r:id="rId2"/>
              </p:custDataLst>
            </p:nvPr>
          </p:nvSpPr>
          <p:spPr>
            <a:xfrm>
              <a:off x="349800" y="547081"/>
              <a:ext cx="1486542" cy="264175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1725"/>
                </a:lnSpc>
              </a:pPr>
              <a:r>
                <a:rPr lang="en-US" altLang="zh-CN" sz="1050">
                  <a:solidFill>
                    <a:srgbClr val="E7E6E6">
                      <a:lumMod val="50000"/>
                    </a:srgbClr>
                  </a:solidFill>
                  <a:cs typeface="+mn-ea"/>
                  <a:sym typeface="+mn-lt"/>
                </a:rPr>
                <a:t>TEAM INTRODUCTION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F881242-405E-47B0-A042-0199A6C20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897" y="97191"/>
            <a:ext cx="2683549" cy="4949117"/>
          </a:xfrm>
          <a:prstGeom prst="rect">
            <a:avLst/>
          </a:prstGeom>
        </p:spPr>
      </p:pic>
      <p:sp>
        <p:nvSpPr>
          <p:cNvPr id="8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extLst>
              <a:ext uri="{FF2B5EF4-FFF2-40B4-BE49-F238E27FC236}">
                <a16:creationId xmlns:a16="http://schemas.microsoft.com/office/drawing/2014/main" id="{7E5FFD7D-5271-49D9-B903-B0A0C97DD931}"/>
              </a:ext>
            </a:extLst>
          </p:cNvPr>
          <p:cNvSpPr/>
          <p:nvPr/>
        </p:nvSpPr>
        <p:spPr>
          <a:xfrm>
            <a:off x="63500" y="2084705"/>
            <a:ext cx="28092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2E486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用户评论接口</a:t>
            </a:r>
          </a:p>
          <a:p>
            <a:endParaRPr lang="zh-CN" altLang="en-US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用户可以对视频进行</a:t>
            </a:r>
            <a:r>
              <a:rPr lang="zh-CN" alt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评论</a:t>
            </a:r>
            <a:r>
              <a:rPr lang="zh-CN" altLang="en-US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操作；</a:t>
            </a:r>
          </a:p>
          <a:p>
            <a:endParaRPr lang="zh-CN" altLang="en-US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通过事务保证评论操作的安全性；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27ADC2-3AFD-4714-BCE3-5421EC2D5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137" y="55530"/>
            <a:ext cx="2728727" cy="50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8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349800" y="270568"/>
            <a:ext cx="2376163" cy="540688"/>
            <a:chOff x="349800" y="270568"/>
            <a:chExt cx="2376163" cy="540688"/>
          </a:xfrm>
        </p:grpSpPr>
        <p:sp>
          <p:nvSpPr>
            <p:cNvPr id="39" name="PA_文本框 1"/>
            <p:cNvSpPr txBox="1"/>
            <p:nvPr>
              <p:custDataLst>
                <p:tags r:id="rId1"/>
              </p:custDataLst>
            </p:nvPr>
          </p:nvSpPr>
          <p:spPr>
            <a:xfrm>
              <a:off x="349800" y="270568"/>
              <a:ext cx="2376163" cy="366767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altLang="zh-CN" sz="1800" dirty="0">
                  <a:solidFill>
                    <a:srgbClr val="063D54"/>
                  </a:solidFill>
                  <a:cs typeface="+mn-ea"/>
                  <a:sym typeface="+mn-lt"/>
                </a:rPr>
                <a:t>2.4 /</a:t>
              </a:r>
              <a:r>
                <a:rPr lang="en-US" altLang="zh-CN" sz="1800" dirty="0" err="1">
                  <a:solidFill>
                    <a:srgbClr val="063D54"/>
                  </a:solidFill>
                  <a:cs typeface="+mn-ea"/>
                  <a:sym typeface="+mn-lt"/>
                </a:rPr>
                <a:t>douyin</a:t>
              </a:r>
              <a:r>
                <a:rPr lang="en-US" altLang="zh-CN" sz="1800" dirty="0">
                  <a:solidFill>
                    <a:srgbClr val="063D54"/>
                  </a:solidFill>
                  <a:cs typeface="+mn-ea"/>
                  <a:sym typeface="+mn-lt"/>
                </a:rPr>
                <a:t>/comment/list</a:t>
              </a:r>
            </a:p>
          </p:txBody>
        </p:sp>
        <p:sp>
          <p:nvSpPr>
            <p:cNvPr id="40" name="PA_文本框 1"/>
            <p:cNvSpPr txBox="1"/>
            <p:nvPr>
              <p:custDataLst>
                <p:tags r:id="rId2"/>
              </p:custDataLst>
            </p:nvPr>
          </p:nvSpPr>
          <p:spPr>
            <a:xfrm>
              <a:off x="349800" y="547081"/>
              <a:ext cx="1486542" cy="264175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1725"/>
                </a:lnSpc>
              </a:pPr>
              <a:r>
                <a:rPr lang="en-US" altLang="zh-CN" sz="1050">
                  <a:solidFill>
                    <a:srgbClr val="E7E6E6">
                      <a:lumMod val="50000"/>
                    </a:srgbClr>
                  </a:solidFill>
                  <a:cs typeface="+mn-ea"/>
                  <a:sym typeface="+mn-lt"/>
                </a:rPr>
                <a:t>TEAM INTRODUCTION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F881242-405E-47B0-A042-0199A6C20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897" y="97191"/>
            <a:ext cx="2683549" cy="4949117"/>
          </a:xfrm>
          <a:prstGeom prst="rect">
            <a:avLst/>
          </a:prstGeom>
        </p:spPr>
      </p:pic>
      <p:sp>
        <p:nvSpPr>
          <p:cNvPr id="8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extLst>
              <a:ext uri="{FF2B5EF4-FFF2-40B4-BE49-F238E27FC236}">
                <a16:creationId xmlns:a16="http://schemas.microsoft.com/office/drawing/2014/main" id="{7E5FFD7D-5271-49D9-B903-B0A0C97DD931}"/>
              </a:ext>
            </a:extLst>
          </p:cNvPr>
          <p:cNvSpPr/>
          <p:nvPr/>
        </p:nvSpPr>
        <p:spPr>
          <a:xfrm>
            <a:off x="63500" y="2084705"/>
            <a:ext cx="28092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2E486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视频评论列表接口</a:t>
            </a:r>
          </a:p>
          <a:p>
            <a:endParaRPr lang="zh-CN" altLang="en-US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显示视频所有评论；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27ADC2-3AFD-4714-BCE3-5421EC2D5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137" y="55530"/>
            <a:ext cx="2728727" cy="50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6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1143001" y="2033588"/>
            <a:ext cx="1179910" cy="1152525"/>
          </a:xfrm>
          <a:prstGeom prst="rect">
            <a:avLst/>
          </a:prstGeom>
          <a:solidFill>
            <a:srgbClr val="063D5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4500">
                <a:solidFill>
                  <a:srgbClr val="FCFCFC"/>
                </a:solidFill>
                <a:latin typeface="Gungsuh" panose="02030600000101010101" pitchFamily="18" charset="-127"/>
              </a:rPr>
              <a:t>02</a:t>
            </a:r>
            <a:endParaRPr lang="zh-CN" altLang="en-US" sz="4500">
              <a:solidFill>
                <a:srgbClr val="FCFCFC"/>
              </a:solidFill>
              <a:latin typeface="Gungsuh" panose="02030600000101010101" pitchFamily="18" charset="-127"/>
            </a:endParaRPr>
          </a:p>
        </p:txBody>
      </p:sp>
      <p:sp>
        <p:nvSpPr>
          <p:cNvPr id="4" name="PA_文本框 3"/>
          <p:cNvSpPr txBox="1"/>
          <p:nvPr>
            <p:custDataLst>
              <p:tags r:id="rId3"/>
            </p:custDataLst>
          </p:nvPr>
        </p:nvSpPr>
        <p:spPr>
          <a:xfrm>
            <a:off x="1095376" y="2045494"/>
            <a:ext cx="1227535" cy="300038"/>
          </a:xfrm>
          <a:prstGeom prst="rect">
            <a:avLst/>
          </a:prstGeom>
          <a:noFill/>
        </p:spPr>
        <p:txBody>
          <a:bodyPr lIns="0" rIns="0"/>
          <a:lstStyle/>
          <a:p>
            <a:pPr algn="r">
              <a:defRPr/>
            </a:pPr>
            <a:r>
              <a:rPr lang="en-US" altLang="zh-CN" sz="1500" spc="375">
                <a:solidFill>
                  <a:srgbClr val="FCFCFC"/>
                </a:solidFill>
                <a:latin typeface="Gungsuh" panose="02030600000101010101" pitchFamily="18" charset="-127"/>
              </a:rPr>
              <a:t>PART</a:t>
            </a:r>
            <a:endParaRPr lang="zh-CN" altLang="en-US" sz="1500" spc="375">
              <a:solidFill>
                <a:srgbClr val="FCFCFC"/>
              </a:solidFill>
              <a:latin typeface="Gungsuh" panose="02030600000101010101" pitchFamily="18" charset="-127"/>
            </a:endParaRPr>
          </a:p>
        </p:txBody>
      </p:sp>
      <p:sp>
        <p:nvSpPr>
          <p:cNvPr id="5" name="PA_文本框 4"/>
          <p:cNvSpPr txBox="1"/>
          <p:nvPr>
            <p:custDataLst>
              <p:tags r:id="rId4"/>
            </p:custDataLst>
          </p:nvPr>
        </p:nvSpPr>
        <p:spPr>
          <a:xfrm>
            <a:off x="2322911" y="2234803"/>
            <a:ext cx="5678090" cy="852488"/>
          </a:xfrm>
          <a:prstGeom prst="rect">
            <a:avLst/>
          </a:prstGeom>
          <a:noFill/>
        </p:spPr>
        <p:txBody>
          <a:bodyPr rIns="270000">
            <a:normAutofit/>
          </a:bodyPr>
          <a:lstStyle/>
          <a:p>
            <a:pPr algn="r">
              <a:defRPr/>
            </a:pPr>
            <a:r>
              <a:rPr lang="zh-CN" altLang="en-US" sz="3600" dirty="0">
                <a:solidFill>
                  <a:srgbClr val="063D54">
                    <a:lumMod val="75000"/>
                  </a:srgbClr>
                </a:solidFill>
              </a:rPr>
              <a:t>拓展接口</a:t>
            </a:r>
            <a:r>
              <a:rPr lang="en-US" altLang="zh-CN" sz="3600" dirty="0">
                <a:solidFill>
                  <a:srgbClr val="063D54">
                    <a:lumMod val="75000"/>
                  </a:srgbClr>
                </a:solidFill>
              </a:rPr>
              <a:t>-</a:t>
            </a:r>
            <a:r>
              <a:rPr lang="en-US" altLang="zh-CN" sz="3600" dirty="0" err="1">
                <a:solidFill>
                  <a:srgbClr val="063D54">
                    <a:lumMod val="75000"/>
                  </a:srgbClr>
                </a:solidFill>
              </a:rPr>
              <a:t>ⅠⅠ</a:t>
            </a:r>
            <a:endParaRPr lang="en-US" altLang="zh-CN" sz="3600" dirty="0">
              <a:solidFill>
                <a:srgbClr val="063D54">
                  <a:lumMod val="75000"/>
                </a:srgbClr>
              </a:solidFill>
            </a:endParaRPr>
          </a:p>
        </p:txBody>
      </p:sp>
      <p:cxnSp>
        <p:nvCxnSpPr>
          <p:cNvPr id="10" name="PA_直接连接符 9"/>
          <p:cNvCxnSpPr/>
          <p:nvPr>
            <p:custDataLst>
              <p:tags r:id="rId5"/>
            </p:custDataLst>
          </p:nvPr>
        </p:nvCxnSpPr>
        <p:spPr>
          <a:xfrm>
            <a:off x="2612572" y="2886075"/>
            <a:ext cx="5388428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_矩形 1"/>
          <p:cNvSpPr/>
          <p:nvPr>
            <p:custDataLst>
              <p:tags r:id="rId6"/>
            </p:custDataLst>
          </p:nvPr>
        </p:nvSpPr>
        <p:spPr>
          <a:xfrm>
            <a:off x="2370536" y="2952750"/>
            <a:ext cx="5378053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zh-CN">
                <a:solidFill>
                  <a:srgbClr val="FFFFFF">
                    <a:lumMod val="65000"/>
                  </a:srgbClr>
                </a:solidFill>
                <a:latin typeface="Gungsuh" panose="02030600000101010101" pitchFamily="18" charset="-127"/>
              </a:rPr>
              <a:t>Click here to add your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895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349800" y="270568"/>
            <a:ext cx="2512483" cy="540688"/>
            <a:chOff x="349800" y="270568"/>
            <a:chExt cx="2512483" cy="540688"/>
          </a:xfrm>
        </p:grpSpPr>
        <p:sp>
          <p:nvSpPr>
            <p:cNvPr id="39" name="PA_文本框 1"/>
            <p:cNvSpPr txBox="1"/>
            <p:nvPr>
              <p:custDataLst>
                <p:tags r:id="rId1"/>
              </p:custDataLst>
            </p:nvPr>
          </p:nvSpPr>
          <p:spPr>
            <a:xfrm>
              <a:off x="349800" y="270568"/>
              <a:ext cx="2512483" cy="366767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altLang="zh-CN" sz="1800" dirty="0">
                  <a:solidFill>
                    <a:srgbClr val="063D54"/>
                  </a:solidFill>
                  <a:cs typeface="+mn-ea"/>
                  <a:sym typeface="+mn-lt"/>
                </a:rPr>
                <a:t>3.1 /</a:t>
              </a:r>
              <a:r>
                <a:rPr lang="en-US" altLang="zh-CN" sz="1800" dirty="0" err="1">
                  <a:solidFill>
                    <a:srgbClr val="063D54"/>
                  </a:solidFill>
                  <a:cs typeface="+mn-ea"/>
                  <a:sym typeface="+mn-lt"/>
                </a:rPr>
                <a:t>douyin</a:t>
              </a:r>
              <a:r>
                <a:rPr lang="en-US" altLang="zh-CN" sz="1800" dirty="0">
                  <a:solidFill>
                    <a:srgbClr val="063D54"/>
                  </a:solidFill>
                  <a:cs typeface="+mn-ea"/>
                  <a:sym typeface="+mn-lt"/>
                </a:rPr>
                <a:t>/relation/action</a:t>
              </a:r>
            </a:p>
          </p:txBody>
        </p:sp>
        <p:sp>
          <p:nvSpPr>
            <p:cNvPr id="40" name="PA_文本框 1"/>
            <p:cNvSpPr txBox="1"/>
            <p:nvPr>
              <p:custDataLst>
                <p:tags r:id="rId2"/>
              </p:custDataLst>
            </p:nvPr>
          </p:nvSpPr>
          <p:spPr>
            <a:xfrm>
              <a:off x="349800" y="547081"/>
              <a:ext cx="1486542" cy="264175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1725"/>
                </a:lnSpc>
              </a:pPr>
              <a:r>
                <a:rPr lang="en-US" altLang="zh-CN" sz="1050">
                  <a:solidFill>
                    <a:srgbClr val="E7E6E6">
                      <a:lumMod val="50000"/>
                    </a:srgbClr>
                  </a:solidFill>
                  <a:cs typeface="+mn-ea"/>
                  <a:sym typeface="+mn-lt"/>
                </a:rPr>
                <a:t>TEAM INTRODUCTION</a:t>
              </a:r>
            </a:p>
          </p:txBody>
        </p:sp>
      </p:grpSp>
      <p:sp>
        <p:nvSpPr>
          <p:cNvPr id="8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extLst>
              <a:ext uri="{FF2B5EF4-FFF2-40B4-BE49-F238E27FC236}">
                <a16:creationId xmlns:a16="http://schemas.microsoft.com/office/drawing/2014/main" id="{7E5FFD7D-5271-49D9-B903-B0A0C97DD931}"/>
              </a:ext>
            </a:extLst>
          </p:cNvPr>
          <p:cNvSpPr/>
          <p:nvPr/>
        </p:nvSpPr>
        <p:spPr>
          <a:xfrm>
            <a:off x="63500" y="2084705"/>
            <a:ext cx="280924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2E486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关注</a:t>
            </a:r>
            <a:r>
              <a:rPr lang="en-US" altLang="zh-CN" sz="1400" b="1" dirty="0">
                <a:solidFill>
                  <a:srgbClr val="2E486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zh-CN" altLang="en-US" sz="1400" b="1" dirty="0">
                <a:solidFill>
                  <a:srgbClr val="2E486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取关操作</a:t>
            </a:r>
          </a:p>
          <a:p>
            <a:endParaRPr lang="zh-CN" altLang="en-US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用户</a:t>
            </a:r>
            <a:r>
              <a:rPr lang="zh-CN" alt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点击关注后，被关注人粉丝数加</a:t>
            </a: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zh-CN" alt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，关注人关注数加</a:t>
            </a: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zh-CN" alt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，通过事务保证安全性</a:t>
            </a:r>
            <a:r>
              <a:rPr lang="zh-CN" altLang="en-US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；</a:t>
            </a:r>
            <a:endParaRPr lang="en-US" altLang="zh-CN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zh-CN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用户取消关注后，通过事务实现被关注人粉丝数减</a:t>
            </a: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zh-CN" alt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，关注人关注数减</a:t>
            </a: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zh-CN" alt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，通过事务保证安全性；</a:t>
            </a:r>
          </a:p>
          <a:p>
            <a:endParaRPr lang="zh-CN" altLang="en-US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zh-CN" altLang="en-US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915B89-C2D4-4C26-8D52-45297B70C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716" y="139089"/>
            <a:ext cx="2614124" cy="48210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53BB878-97B3-4E06-A997-1E95E4FCB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4878" y="117589"/>
            <a:ext cx="2614123" cy="482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3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349800" y="270568"/>
            <a:ext cx="2857321" cy="540688"/>
            <a:chOff x="349800" y="270568"/>
            <a:chExt cx="2857321" cy="540688"/>
          </a:xfrm>
        </p:grpSpPr>
        <p:sp>
          <p:nvSpPr>
            <p:cNvPr id="39" name="PA_文本框 1"/>
            <p:cNvSpPr txBox="1"/>
            <p:nvPr>
              <p:custDataLst>
                <p:tags r:id="rId1"/>
              </p:custDataLst>
            </p:nvPr>
          </p:nvSpPr>
          <p:spPr>
            <a:xfrm>
              <a:off x="349800" y="270568"/>
              <a:ext cx="2857321" cy="366767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altLang="zh-CN" sz="1800" dirty="0">
                  <a:solidFill>
                    <a:srgbClr val="063D54"/>
                  </a:solidFill>
                  <a:cs typeface="+mn-ea"/>
                  <a:sym typeface="+mn-lt"/>
                </a:rPr>
                <a:t>3.1 /</a:t>
              </a:r>
              <a:r>
                <a:rPr lang="en-US" altLang="zh-CN" sz="1800" dirty="0" err="1">
                  <a:solidFill>
                    <a:srgbClr val="063D54"/>
                  </a:solidFill>
                  <a:cs typeface="+mn-ea"/>
                  <a:sym typeface="+mn-lt"/>
                </a:rPr>
                <a:t>douyin</a:t>
              </a:r>
              <a:r>
                <a:rPr lang="en-US" altLang="zh-CN" sz="1800" dirty="0">
                  <a:solidFill>
                    <a:srgbClr val="063D54"/>
                  </a:solidFill>
                  <a:cs typeface="+mn-ea"/>
                  <a:sym typeface="+mn-lt"/>
                </a:rPr>
                <a:t>/relation/follow/list</a:t>
              </a:r>
            </a:p>
          </p:txBody>
        </p:sp>
        <p:sp>
          <p:nvSpPr>
            <p:cNvPr id="40" name="PA_文本框 1"/>
            <p:cNvSpPr txBox="1"/>
            <p:nvPr>
              <p:custDataLst>
                <p:tags r:id="rId2"/>
              </p:custDataLst>
            </p:nvPr>
          </p:nvSpPr>
          <p:spPr>
            <a:xfrm>
              <a:off x="349800" y="547081"/>
              <a:ext cx="1486542" cy="264175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1725"/>
                </a:lnSpc>
              </a:pPr>
              <a:r>
                <a:rPr lang="en-US" altLang="zh-CN" sz="1050">
                  <a:solidFill>
                    <a:srgbClr val="E7E6E6">
                      <a:lumMod val="50000"/>
                    </a:srgbClr>
                  </a:solidFill>
                  <a:cs typeface="+mn-ea"/>
                  <a:sym typeface="+mn-lt"/>
                </a:rPr>
                <a:t>TEAM INTRODUCTION</a:t>
              </a:r>
            </a:p>
          </p:txBody>
        </p:sp>
      </p:grpSp>
      <p:sp>
        <p:nvSpPr>
          <p:cNvPr id="8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extLst>
              <a:ext uri="{FF2B5EF4-FFF2-40B4-BE49-F238E27FC236}">
                <a16:creationId xmlns:a16="http://schemas.microsoft.com/office/drawing/2014/main" id="{7E5FFD7D-5271-49D9-B903-B0A0C97DD931}"/>
              </a:ext>
            </a:extLst>
          </p:cNvPr>
          <p:cNvSpPr/>
          <p:nvPr/>
        </p:nvSpPr>
        <p:spPr>
          <a:xfrm>
            <a:off x="431722" y="1931423"/>
            <a:ext cx="28092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2E486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关注列表接口</a:t>
            </a:r>
          </a:p>
          <a:p>
            <a:endParaRPr lang="zh-CN" altLang="en-US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显示用户所有关注；</a:t>
            </a:r>
          </a:p>
          <a:p>
            <a:endParaRPr lang="zh-CN" altLang="en-US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64EFB65-610C-471B-A052-255946F5B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574" y="70256"/>
            <a:ext cx="2712758" cy="500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6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349800" y="270568"/>
            <a:ext cx="3049040" cy="540688"/>
            <a:chOff x="349800" y="270568"/>
            <a:chExt cx="3049040" cy="540688"/>
          </a:xfrm>
        </p:grpSpPr>
        <p:sp>
          <p:nvSpPr>
            <p:cNvPr id="39" name="PA_文本框 1"/>
            <p:cNvSpPr txBox="1"/>
            <p:nvPr>
              <p:custDataLst>
                <p:tags r:id="rId1"/>
              </p:custDataLst>
            </p:nvPr>
          </p:nvSpPr>
          <p:spPr>
            <a:xfrm>
              <a:off x="349800" y="270568"/>
              <a:ext cx="3049040" cy="366767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altLang="zh-CN" sz="1800" dirty="0">
                  <a:solidFill>
                    <a:srgbClr val="063D54"/>
                  </a:solidFill>
                  <a:cs typeface="+mn-ea"/>
                  <a:sym typeface="+mn-lt"/>
                </a:rPr>
                <a:t>3.1 /</a:t>
              </a:r>
              <a:r>
                <a:rPr lang="en-US" altLang="zh-CN" sz="1800" dirty="0" err="1">
                  <a:solidFill>
                    <a:srgbClr val="063D54"/>
                  </a:solidFill>
                  <a:cs typeface="+mn-ea"/>
                  <a:sym typeface="+mn-lt"/>
                </a:rPr>
                <a:t>douyin</a:t>
              </a:r>
              <a:r>
                <a:rPr lang="en-US" altLang="zh-CN" sz="1800" dirty="0">
                  <a:solidFill>
                    <a:srgbClr val="063D54"/>
                  </a:solidFill>
                  <a:cs typeface="+mn-ea"/>
                  <a:sym typeface="+mn-lt"/>
                </a:rPr>
                <a:t>/relation/follower/list</a:t>
              </a:r>
            </a:p>
          </p:txBody>
        </p:sp>
        <p:sp>
          <p:nvSpPr>
            <p:cNvPr id="40" name="PA_文本框 1"/>
            <p:cNvSpPr txBox="1"/>
            <p:nvPr>
              <p:custDataLst>
                <p:tags r:id="rId2"/>
              </p:custDataLst>
            </p:nvPr>
          </p:nvSpPr>
          <p:spPr>
            <a:xfrm>
              <a:off x="349800" y="547081"/>
              <a:ext cx="1486542" cy="264175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1725"/>
                </a:lnSpc>
              </a:pPr>
              <a:r>
                <a:rPr lang="en-US" altLang="zh-CN" sz="1050">
                  <a:solidFill>
                    <a:srgbClr val="E7E6E6">
                      <a:lumMod val="50000"/>
                    </a:srgbClr>
                  </a:solidFill>
                  <a:cs typeface="+mn-ea"/>
                  <a:sym typeface="+mn-lt"/>
                </a:rPr>
                <a:t>TEAM INTRODUCTION</a:t>
              </a:r>
            </a:p>
          </p:txBody>
        </p:sp>
      </p:grpSp>
      <p:sp>
        <p:nvSpPr>
          <p:cNvPr id="8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extLst>
              <a:ext uri="{FF2B5EF4-FFF2-40B4-BE49-F238E27FC236}">
                <a16:creationId xmlns:a16="http://schemas.microsoft.com/office/drawing/2014/main" id="{7E5FFD7D-5271-49D9-B903-B0A0C97DD931}"/>
              </a:ext>
            </a:extLst>
          </p:cNvPr>
          <p:cNvSpPr/>
          <p:nvPr/>
        </p:nvSpPr>
        <p:spPr>
          <a:xfrm>
            <a:off x="512771" y="2160134"/>
            <a:ext cx="28092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2E486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粉丝列表接口</a:t>
            </a:r>
          </a:p>
          <a:p>
            <a:endParaRPr lang="zh-CN" altLang="en-US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显示用户所有粉丝；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68E2E38-3FDB-4B73-9E2C-2674D50F4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317" y="36999"/>
            <a:ext cx="2702969" cy="498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7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>
            <p:custDataLst>
              <p:tags r:id="rId1"/>
            </p:custDataLst>
          </p:nvPr>
        </p:nvSpPr>
        <p:spPr>
          <a:xfrm>
            <a:off x="3478631" y="2819078"/>
            <a:ext cx="2147887" cy="45243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400" kern="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kumimoji="0" lang="zh-CN" altLang="en-US" sz="140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：总经理</a:t>
            </a:r>
          </a:p>
        </p:txBody>
      </p:sp>
      <p:sp>
        <p:nvSpPr>
          <p:cNvPr id="37" name="矩形 36"/>
          <p:cNvSpPr/>
          <p:nvPr>
            <p:custDataLst>
              <p:tags r:id="rId2"/>
            </p:custDataLst>
          </p:nvPr>
        </p:nvSpPr>
        <p:spPr>
          <a:xfrm>
            <a:off x="2973804" y="3202315"/>
            <a:ext cx="3157538" cy="3355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单击此处添加您的公司名称</a:t>
            </a:r>
            <a:endParaRPr kumimoji="0" lang="en-US" altLang="zh-CN" sz="1600" i="0" u="none" strike="noStrike" kern="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152954" y="3064031"/>
            <a:ext cx="1641701" cy="45719"/>
            <a:chOff x="3060700" y="4724400"/>
            <a:chExt cx="5955507" cy="31432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noFill/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0" name="直接连接符 39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</p:grpSp>
      <p:grpSp>
        <p:nvGrpSpPr>
          <p:cNvPr id="41" name="组合 40"/>
          <p:cNvGrpSpPr/>
          <p:nvPr/>
        </p:nvGrpSpPr>
        <p:grpSpPr>
          <a:xfrm>
            <a:off x="5310492" y="3045298"/>
            <a:ext cx="1641701" cy="45719"/>
            <a:chOff x="3060700" y="4724400"/>
            <a:chExt cx="5955507" cy="31432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noFill/>
            <a:ln w="285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3" name="直接连接符 42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noFill/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</p:grpSp>
      <p:sp>
        <p:nvSpPr>
          <p:cNvPr id="44" name="矩形 43"/>
          <p:cNvSpPr/>
          <p:nvPr>
            <p:custDataLst>
              <p:tags r:id="rId3"/>
            </p:custDataLst>
          </p:nvPr>
        </p:nvSpPr>
        <p:spPr>
          <a:xfrm>
            <a:off x="2975004" y="3579077"/>
            <a:ext cx="3157538" cy="3355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2018-0X-0X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3523157" y="1460563"/>
            <a:ext cx="1995666" cy="879874"/>
            <a:chOff x="6773864" y="2460169"/>
            <a:chExt cx="4042249" cy="792000"/>
          </a:xfrm>
        </p:grpSpPr>
        <p:sp>
          <p:nvSpPr>
            <p:cNvPr id="59" name="圆角矩形 58"/>
            <p:cNvSpPr/>
            <p:nvPr/>
          </p:nvSpPr>
          <p:spPr>
            <a:xfrm>
              <a:off x="6874356" y="2460169"/>
              <a:ext cx="3941757" cy="792000"/>
            </a:xfrm>
            <a:prstGeom prst="roundRect">
              <a:avLst/>
            </a:prstGeom>
            <a:solidFill>
              <a:srgbClr val="063D54"/>
            </a:solidFill>
            <a:ln w="25400">
              <a:solidFill>
                <a:schemeClr val="accent1"/>
              </a:soli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/>
                <a:ea typeface="造字工房悦黑（非商用）常规体"/>
              </a:endParaRPr>
            </a:p>
          </p:txBody>
        </p:sp>
        <p:sp>
          <p:nvSpPr>
            <p:cNvPr id="60" name="文本框 32"/>
            <p:cNvSpPr txBox="1"/>
            <p:nvPr/>
          </p:nvSpPr>
          <p:spPr>
            <a:xfrm>
              <a:off x="6773864" y="2462665"/>
              <a:ext cx="12012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造字工房悦黑（非商用）常规体"/>
              </a:endParaRPr>
            </a:p>
          </p:txBody>
        </p:sp>
        <p:sp>
          <p:nvSpPr>
            <p:cNvPr id="61" name="文本框 33"/>
            <p:cNvSpPr txBox="1"/>
            <p:nvPr/>
          </p:nvSpPr>
          <p:spPr>
            <a:xfrm>
              <a:off x="7257903" y="2620685"/>
              <a:ext cx="3375869" cy="470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n-ea"/>
                </a:rPr>
                <a:t>谢谢欣赏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1" nodeType="with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2" nodeType="with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1"/>
      <p:bldP spid="44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MH_Entry_1">
            <a:hlinkClick r:id="rId13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2484538" y="1889991"/>
            <a:ext cx="2385489" cy="284897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1000" tIns="0" rIns="40500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>
                <a:solidFill>
                  <a:srgbClr val="000000"/>
                </a:solidFill>
              </a:rPr>
              <a:t>基础接口</a:t>
            </a:r>
          </a:p>
        </p:txBody>
      </p:sp>
      <p:sp>
        <p:nvSpPr>
          <p:cNvPr id="3" name="PA_MH_Number_1">
            <a:hlinkClick r:id="rId13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4469582" y="1790726"/>
            <a:ext cx="400445" cy="384163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b="1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1600" b="1">
              <a:solidFill>
                <a:srgbClr val="FFFFFF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PA_MH_Entry_2">
            <a:hlinkClick r:id="rId14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2922558" y="2452556"/>
            <a:ext cx="2385489" cy="284897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1000" tIns="0" rIns="40500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>
                <a:solidFill>
                  <a:srgbClr val="000000"/>
                </a:solidFill>
              </a:rPr>
              <a:t>拓展接口</a:t>
            </a:r>
            <a:r>
              <a:rPr lang="en-US" altLang="zh-CN">
                <a:solidFill>
                  <a:srgbClr val="000000"/>
                </a:solidFill>
              </a:rPr>
              <a:t>-Ⅰ</a:t>
            </a:r>
          </a:p>
        </p:txBody>
      </p:sp>
      <p:sp>
        <p:nvSpPr>
          <p:cNvPr id="7" name="PA_MH_Number_2">
            <a:hlinkClick r:id="rId14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4907602" y="2353290"/>
            <a:ext cx="400445" cy="384163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b="1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1600" b="1">
              <a:solidFill>
                <a:srgbClr val="FFFFFF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PA_MH_Entry_3">
            <a:hlinkClick r:id="rId15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2484538" y="3015120"/>
            <a:ext cx="2385489" cy="284897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79400" dist="127000" dir="60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1000" tIns="0" rIns="40500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>
                <a:solidFill>
                  <a:srgbClr val="000000"/>
                </a:solidFill>
              </a:rPr>
              <a:t>拓展接口</a:t>
            </a:r>
            <a:r>
              <a:rPr lang="en-US" altLang="zh-CN">
                <a:solidFill>
                  <a:srgbClr val="000000"/>
                </a:solidFill>
              </a:rPr>
              <a:t>-Ⅱ</a:t>
            </a:r>
          </a:p>
        </p:txBody>
      </p:sp>
      <p:sp>
        <p:nvSpPr>
          <p:cNvPr id="10" name="PA_MH_Number_3">
            <a:hlinkClick r:id="rId15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4469582" y="2915855"/>
            <a:ext cx="400445" cy="384163"/>
          </a:xfrm>
          <a:custGeom>
            <a:avLst/>
            <a:gdLst>
              <a:gd name="connsiteX0" fmla="*/ 0 w 640080"/>
              <a:gd name="connsiteY0" fmla="*/ 0 h 662940"/>
              <a:gd name="connsiteX1" fmla="*/ 0 w 640080"/>
              <a:gd name="connsiteY1" fmla="*/ 502920 h 662940"/>
              <a:gd name="connsiteX2" fmla="*/ 640080 w 640080"/>
              <a:gd name="connsiteY2" fmla="*/ 662940 h 662940"/>
              <a:gd name="connsiteX3" fmla="*/ 640080 w 640080"/>
              <a:gd name="connsiteY3" fmla="*/ 160020 h 662940"/>
              <a:gd name="connsiteX4" fmla="*/ 0 w 640080"/>
              <a:gd name="connsiteY4" fmla="*/ 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662940">
                <a:moveTo>
                  <a:pt x="0" y="0"/>
                </a:moveTo>
                <a:lnTo>
                  <a:pt x="0" y="502920"/>
                </a:lnTo>
                <a:lnTo>
                  <a:pt x="640080" y="662940"/>
                </a:lnTo>
                <a:lnTo>
                  <a:pt x="640080" y="1600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b="1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1600" b="1">
              <a:solidFill>
                <a:srgbClr val="FFFFFF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PA_MH_Others_1"/>
          <p:cNvSpPr/>
          <p:nvPr>
            <p:custDataLst>
              <p:tags r:id="rId9"/>
            </p:custDataLst>
          </p:nvPr>
        </p:nvSpPr>
        <p:spPr>
          <a:xfrm rot="16200000">
            <a:off x="5598749" y="2379975"/>
            <a:ext cx="2595056" cy="450659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>
              <a:defRPr/>
            </a:pPr>
            <a:r>
              <a:rPr lang="en-US" altLang="zh-CN" sz="2400" spc="375">
                <a:solidFill>
                  <a:srgbClr val="FFFFFF">
                    <a:lumMod val="65000"/>
                  </a:srgb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CONTENTS</a:t>
            </a:r>
            <a:endParaRPr lang="zh-CN" altLang="en-US" sz="2400" spc="375">
              <a:solidFill>
                <a:srgbClr val="FFFFFF">
                  <a:lumMod val="65000"/>
                </a:srgb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PA_MH_Others_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125541" y="2110992"/>
            <a:ext cx="417909" cy="90024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500" b="1">
                <a:solidFill>
                  <a:srgbClr val="063D54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目录</a:t>
            </a: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8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9" nodeType="click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2" fill="hold" grpId="1" nodeType="click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2" nodeType="clickEffect"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grpId="3" nodeType="click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4" nodeType="clickEffect"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5" nodeType="withEffect"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1" animBg="1"/>
      <p:bldP spid="6" grpId="2" animBg="1"/>
      <p:bldP spid="7" grpId="3" animBg="1"/>
      <p:bldP spid="9" grpId="4" animBg="1"/>
      <p:bldP spid="10" grpId="5" animBg="1"/>
      <p:bldP spid="18" grpId="8"/>
      <p:bldP spid="19" grpId="9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1143001" y="2033588"/>
            <a:ext cx="1179910" cy="11525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4500">
                <a:solidFill>
                  <a:srgbClr val="FCFCFC"/>
                </a:solidFill>
                <a:latin typeface="Gungsuh" panose="02030600000101010101" pitchFamily="18" charset="-127"/>
              </a:rPr>
              <a:t>01</a:t>
            </a:r>
            <a:endParaRPr lang="zh-CN" altLang="en-US" sz="4500">
              <a:solidFill>
                <a:srgbClr val="FCFCFC"/>
              </a:solidFill>
              <a:latin typeface="Gungsuh" panose="02030600000101010101" pitchFamily="18" charset="-127"/>
            </a:endParaRPr>
          </a:p>
        </p:txBody>
      </p:sp>
      <p:sp>
        <p:nvSpPr>
          <p:cNvPr id="4" name="PA_文本框 3"/>
          <p:cNvSpPr txBox="1"/>
          <p:nvPr>
            <p:custDataLst>
              <p:tags r:id="rId3"/>
            </p:custDataLst>
          </p:nvPr>
        </p:nvSpPr>
        <p:spPr>
          <a:xfrm>
            <a:off x="1095376" y="2045494"/>
            <a:ext cx="1227535" cy="300038"/>
          </a:xfrm>
          <a:prstGeom prst="rect">
            <a:avLst/>
          </a:prstGeom>
          <a:noFill/>
        </p:spPr>
        <p:txBody>
          <a:bodyPr lIns="0" rIns="0"/>
          <a:lstStyle/>
          <a:p>
            <a:pPr algn="r">
              <a:defRPr/>
            </a:pPr>
            <a:r>
              <a:rPr lang="en-US" altLang="zh-CN" sz="1500" spc="375">
                <a:solidFill>
                  <a:srgbClr val="FCFCFC"/>
                </a:solidFill>
                <a:latin typeface="Gungsuh" panose="02030600000101010101" pitchFamily="18" charset="-127"/>
              </a:rPr>
              <a:t>PART</a:t>
            </a:r>
            <a:endParaRPr lang="zh-CN" altLang="en-US" sz="1500" spc="375">
              <a:solidFill>
                <a:srgbClr val="FCFCFC"/>
              </a:solidFill>
              <a:latin typeface="Gungsuh" panose="02030600000101010101" pitchFamily="18" charset="-127"/>
            </a:endParaRPr>
          </a:p>
        </p:txBody>
      </p:sp>
      <p:sp>
        <p:nvSpPr>
          <p:cNvPr id="5" name="PA_文本框 4"/>
          <p:cNvSpPr txBox="1"/>
          <p:nvPr>
            <p:custDataLst>
              <p:tags r:id="rId4"/>
            </p:custDataLst>
          </p:nvPr>
        </p:nvSpPr>
        <p:spPr>
          <a:xfrm>
            <a:off x="2322911" y="2234803"/>
            <a:ext cx="5678090" cy="852488"/>
          </a:xfrm>
          <a:prstGeom prst="rect">
            <a:avLst/>
          </a:prstGeom>
          <a:noFill/>
        </p:spPr>
        <p:txBody>
          <a:bodyPr rIns="270000">
            <a:normAutofit/>
          </a:bodyPr>
          <a:lstStyle/>
          <a:p>
            <a:pPr algn="r">
              <a:defRPr/>
            </a:pPr>
            <a:r>
              <a:rPr lang="zh-CN" altLang="en-US" sz="3600">
                <a:solidFill>
                  <a:srgbClr val="063D54">
                    <a:lumMod val="75000"/>
                  </a:srgbClr>
                </a:solidFill>
              </a:rPr>
              <a:t>基础接口</a:t>
            </a:r>
          </a:p>
        </p:txBody>
      </p:sp>
      <p:cxnSp>
        <p:nvCxnSpPr>
          <p:cNvPr id="10" name="PA_直接连接符 9"/>
          <p:cNvCxnSpPr/>
          <p:nvPr>
            <p:custDataLst>
              <p:tags r:id="rId5"/>
            </p:custDataLst>
          </p:nvPr>
        </p:nvCxnSpPr>
        <p:spPr>
          <a:xfrm>
            <a:off x="2612572" y="2886075"/>
            <a:ext cx="5388428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1" nodeType="click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2" nodeType="click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1"/>
      <p:bldP spid="5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5"/>
          <p:cNvSpPr txBox="1">
            <a:spLocks noChangeArrowheads="1"/>
          </p:cNvSpPr>
          <p:nvPr/>
        </p:nvSpPr>
        <p:spPr bwMode="auto">
          <a:xfrm>
            <a:off x="6132830" y="1127389"/>
            <a:ext cx="1198880" cy="337185"/>
          </a:xfrm>
          <a:prstGeom prst="rect">
            <a:avLst/>
          </a:prstGeom>
          <a:solidFill>
            <a:srgbClr val="063D54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bg1"/>
                </a:solidFill>
                <a:latin typeface="方正兰亭黑_GBK"/>
                <a:ea typeface="方正兰亭黑_GBK"/>
              </a:rPr>
              <a:t>视频流接口</a:t>
            </a:r>
          </a:p>
        </p:txBody>
      </p:sp>
      <p:sp>
        <p:nvSpPr>
          <p:cNvPr id="51" name="矩形 50"/>
          <p:cNvSpPr/>
          <p:nvPr/>
        </p:nvSpPr>
        <p:spPr>
          <a:xfrm>
            <a:off x="6009640" y="1818005"/>
            <a:ext cx="2655570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用户在登录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未登录状态下都能够刷取视频流；</a:t>
            </a:r>
          </a:p>
          <a:p>
            <a:pPr>
              <a:lnSpc>
                <a:spcPct val="150000"/>
              </a:lnSpc>
            </a:pP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49800" y="270568"/>
            <a:ext cx="1536700" cy="540688"/>
            <a:chOff x="349800" y="270568"/>
            <a:chExt cx="1536700" cy="540688"/>
          </a:xfrm>
        </p:grpSpPr>
        <p:sp>
          <p:nvSpPr>
            <p:cNvPr id="12" name="PA_文本框 1"/>
            <p:cNvSpPr txBox="1"/>
            <p:nvPr>
              <p:custDataLst>
                <p:tags r:id="rId1"/>
              </p:custDataLst>
            </p:nvPr>
          </p:nvSpPr>
          <p:spPr>
            <a:xfrm>
              <a:off x="349800" y="270568"/>
              <a:ext cx="1536700" cy="391795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altLang="zh-CN" sz="1800">
                  <a:solidFill>
                    <a:srgbClr val="063D54"/>
                  </a:solidFill>
                  <a:cs typeface="+mn-ea"/>
                  <a:sym typeface="+mn-lt"/>
                </a:rPr>
                <a:t>1.1 /douyin/feed</a:t>
              </a:r>
            </a:p>
          </p:txBody>
        </p:sp>
        <p:sp>
          <p:nvSpPr>
            <p:cNvPr id="14" name="PA_文本框 1"/>
            <p:cNvSpPr txBox="1"/>
            <p:nvPr>
              <p:custDataLst>
                <p:tags r:id="rId2"/>
              </p:custDataLst>
            </p:nvPr>
          </p:nvSpPr>
          <p:spPr>
            <a:xfrm>
              <a:off x="349800" y="547081"/>
              <a:ext cx="1486542" cy="264175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1725"/>
                </a:lnSpc>
              </a:pPr>
              <a:r>
                <a:rPr lang="en-US" altLang="zh-CN" sz="1050" dirty="0">
                  <a:solidFill>
                    <a:srgbClr val="E7E6E6">
                      <a:lumMod val="50000"/>
                    </a:srgbClr>
                  </a:solidFill>
                  <a:cs typeface="+mn-ea"/>
                  <a:sym typeface="+mn-lt"/>
                </a:rPr>
                <a:t>TEAM INTRODUCTION</a:t>
              </a:r>
            </a:p>
          </p:txBody>
        </p:sp>
      </p:grpSp>
      <p:pic>
        <p:nvPicPr>
          <p:cNvPr id="3" name="图片 2" descr="Y1}{$FS@79H@~PE5XF7OA$V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960" y="0"/>
            <a:ext cx="282638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1" nodeType="after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68580" y="1859280"/>
            <a:ext cx="2809240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>
                <a:solidFill>
                  <a:srgbClr val="2E486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用户注册接口</a:t>
            </a:r>
          </a:p>
          <a:p>
            <a:endParaRPr lang="zh-CN" altLang="en-US" sz="1400" b="1">
              <a:solidFill>
                <a:srgbClr val="2E486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当用户需要进行点赞、评论或与用户本身相关的操作时需要进行登录</a:t>
            </a:r>
            <a:r>
              <a:rPr lang="en-US" altLang="zh-CN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zh-CN" alt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注册；</a:t>
            </a:r>
          </a:p>
          <a:p>
            <a:endParaRPr lang="zh-CN" altLang="en-US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注册时输入的密码采用</a:t>
            </a:r>
            <a:r>
              <a:rPr lang="en-US" altLang="zh-CN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md5</a:t>
            </a:r>
            <a:r>
              <a:rPr lang="zh-CN" alt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加密存放在数据库中；</a:t>
            </a:r>
          </a:p>
          <a:p>
            <a:endParaRPr lang="en-US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注册成功后会自动登录；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49800" y="270568"/>
            <a:ext cx="2401570" cy="540688"/>
            <a:chOff x="349800" y="270568"/>
            <a:chExt cx="2401570" cy="540688"/>
          </a:xfrm>
        </p:grpSpPr>
        <p:sp>
          <p:nvSpPr>
            <p:cNvPr id="22" name="PA_文本框 1"/>
            <p:cNvSpPr txBox="1"/>
            <p:nvPr>
              <p:custDataLst>
                <p:tags r:id="rId1"/>
              </p:custDataLst>
            </p:nvPr>
          </p:nvSpPr>
          <p:spPr>
            <a:xfrm>
              <a:off x="349800" y="270568"/>
              <a:ext cx="2401570" cy="391795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altLang="zh-CN" sz="1800">
                  <a:solidFill>
                    <a:srgbClr val="063D54"/>
                  </a:solidFill>
                  <a:cs typeface="+mn-ea"/>
                  <a:sym typeface="+mn-lt"/>
                </a:rPr>
                <a:t>1.2 /douyin/user/register </a:t>
              </a:r>
            </a:p>
          </p:txBody>
        </p:sp>
        <p:sp>
          <p:nvSpPr>
            <p:cNvPr id="23" name="PA_文本框 1"/>
            <p:cNvSpPr txBox="1"/>
            <p:nvPr>
              <p:custDataLst>
                <p:tags r:id="rId2"/>
              </p:custDataLst>
            </p:nvPr>
          </p:nvSpPr>
          <p:spPr>
            <a:xfrm>
              <a:off x="349800" y="547081"/>
              <a:ext cx="1486542" cy="264175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1725"/>
                </a:lnSpc>
              </a:pPr>
              <a:r>
                <a:rPr lang="en-US" altLang="zh-CN" sz="1050">
                  <a:solidFill>
                    <a:srgbClr val="E7E6E6">
                      <a:lumMod val="50000"/>
                    </a:srgbClr>
                  </a:solidFill>
                  <a:cs typeface="+mn-ea"/>
                  <a:sym typeface="+mn-lt"/>
                </a:rPr>
                <a:t>TEAM INTRODUCTION</a:t>
              </a:r>
            </a:p>
          </p:txBody>
        </p:sp>
      </p:grpSp>
      <p:pic>
        <p:nvPicPr>
          <p:cNvPr id="10" name="图片 9" descr="86[RWP$ZFU_BI`2`CQ@44$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620" y="0"/>
            <a:ext cx="2826385" cy="5143500"/>
          </a:xfrm>
          <a:prstGeom prst="rect">
            <a:avLst/>
          </a:prstGeom>
        </p:spPr>
      </p:pic>
      <p:pic>
        <p:nvPicPr>
          <p:cNvPr id="12" name="图片 11" descr="2JKNUKUVZY2U46{DW(BH6R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7260" y="0"/>
            <a:ext cx="282638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49800" y="270568"/>
            <a:ext cx="2057400" cy="540688"/>
            <a:chOff x="349800" y="270568"/>
            <a:chExt cx="2057400" cy="540688"/>
          </a:xfrm>
        </p:grpSpPr>
        <p:sp>
          <p:nvSpPr>
            <p:cNvPr id="29" name="PA_文本框 1"/>
            <p:cNvSpPr txBox="1"/>
            <p:nvPr>
              <p:custDataLst>
                <p:tags r:id="rId1"/>
              </p:custDataLst>
            </p:nvPr>
          </p:nvSpPr>
          <p:spPr>
            <a:xfrm>
              <a:off x="349800" y="270568"/>
              <a:ext cx="2057400" cy="391795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altLang="zh-CN" sz="1800">
                  <a:solidFill>
                    <a:srgbClr val="063D54"/>
                  </a:solidFill>
                  <a:cs typeface="+mn-ea"/>
                  <a:sym typeface="+mn-lt"/>
                </a:rPr>
                <a:t>1.3 /douyin/user/login</a:t>
              </a:r>
            </a:p>
          </p:txBody>
        </p:sp>
        <p:sp>
          <p:nvSpPr>
            <p:cNvPr id="32" name="PA_文本框 1"/>
            <p:cNvSpPr txBox="1"/>
            <p:nvPr>
              <p:custDataLst>
                <p:tags r:id="rId2"/>
              </p:custDataLst>
            </p:nvPr>
          </p:nvSpPr>
          <p:spPr>
            <a:xfrm>
              <a:off x="349800" y="547081"/>
              <a:ext cx="1486542" cy="264175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1725"/>
                </a:lnSpc>
              </a:pPr>
              <a:r>
                <a:rPr lang="en-US" altLang="zh-CN" sz="1050">
                  <a:solidFill>
                    <a:srgbClr val="E7E6E6">
                      <a:lumMod val="50000"/>
                    </a:srgbClr>
                  </a:solidFill>
                  <a:cs typeface="+mn-ea"/>
                  <a:sym typeface="+mn-lt"/>
                </a:rPr>
                <a:t>TEAM INTRODUCTION</a:t>
              </a:r>
            </a:p>
          </p:txBody>
        </p:sp>
      </p:grpSp>
      <p:sp>
        <p:nvSpPr>
          <p:cNvPr id="2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68580" y="1859280"/>
            <a:ext cx="280924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>
                <a:solidFill>
                  <a:srgbClr val="2E486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用户登录接口</a:t>
            </a:r>
          </a:p>
          <a:p>
            <a:endParaRPr lang="zh-CN" altLang="en-US" sz="1400" b="1">
              <a:solidFill>
                <a:srgbClr val="2E486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注册后，用户可以登录自己的抖音号</a:t>
            </a:r>
          </a:p>
        </p:txBody>
      </p:sp>
      <p:pic>
        <p:nvPicPr>
          <p:cNvPr id="3" name="图片 2" descr="~MJ$[I_@23`YD56[{UDQ@`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460" y="0"/>
            <a:ext cx="2826385" cy="5143500"/>
          </a:xfrm>
          <a:prstGeom prst="rect">
            <a:avLst/>
          </a:prstGeom>
        </p:spPr>
      </p:pic>
      <p:pic>
        <p:nvPicPr>
          <p:cNvPr id="4" name="图片 3" descr="YSXF9AWY][DR%2`ZXRDTO{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2495" y="0"/>
            <a:ext cx="2826385" cy="5143500"/>
          </a:xfrm>
          <a:prstGeom prst="rect">
            <a:avLst/>
          </a:prstGeom>
        </p:spPr>
      </p:pic>
      <p:sp>
        <p:nvSpPr>
          <p:cNvPr id="5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109220" y="3566795"/>
            <a:ext cx="280924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63D54"/>
                </a:solidFill>
                <a:cs typeface="+mn-ea"/>
                <a:sym typeface="+mn-lt"/>
              </a:rPr>
              <a:t>/douyin/user </a:t>
            </a:r>
            <a:r>
              <a:rPr lang="zh-CN" altLang="en-US" sz="1400">
                <a:solidFill>
                  <a:srgbClr val="063D54"/>
                </a:solidFill>
                <a:cs typeface="+mn-ea"/>
                <a:sym typeface="+mn-lt"/>
              </a:rPr>
              <a:t>用户信息接口</a:t>
            </a:r>
          </a:p>
          <a:p>
            <a:endParaRPr lang="zh-CN" altLang="en-US" sz="1400" b="1">
              <a:solidFill>
                <a:srgbClr val="2E486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返回用户的一些信息</a:t>
            </a:r>
            <a:endParaRPr lang="en-US" altLang="zh-CN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349800" y="270568"/>
            <a:ext cx="2440305" cy="540688"/>
            <a:chOff x="349800" y="270568"/>
            <a:chExt cx="2440305" cy="540688"/>
          </a:xfrm>
        </p:grpSpPr>
        <p:sp>
          <p:nvSpPr>
            <p:cNvPr id="38" name="PA_文本框 1"/>
            <p:cNvSpPr txBox="1"/>
            <p:nvPr>
              <p:custDataLst>
                <p:tags r:id="rId1"/>
              </p:custDataLst>
            </p:nvPr>
          </p:nvSpPr>
          <p:spPr>
            <a:xfrm>
              <a:off x="349800" y="270568"/>
              <a:ext cx="2440305" cy="391795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altLang="zh-CN" sz="1800">
                  <a:solidFill>
                    <a:srgbClr val="063D54"/>
                  </a:solidFill>
                  <a:cs typeface="+mn-ea"/>
                  <a:sym typeface="+mn-lt"/>
                </a:rPr>
                <a:t>1.4 /douyin/publish/action</a:t>
              </a:r>
            </a:p>
          </p:txBody>
        </p:sp>
        <p:sp>
          <p:nvSpPr>
            <p:cNvPr id="39" name="PA_文本框 1"/>
            <p:cNvSpPr txBox="1"/>
            <p:nvPr>
              <p:custDataLst>
                <p:tags r:id="rId2"/>
              </p:custDataLst>
            </p:nvPr>
          </p:nvSpPr>
          <p:spPr>
            <a:xfrm>
              <a:off x="349800" y="547081"/>
              <a:ext cx="1486542" cy="264175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1725"/>
                </a:lnSpc>
              </a:pPr>
              <a:r>
                <a:rPr lang="en-US" altLang="zh-CN" sz="1050">
                  <a:solidFill>
                    <a:srgbClr val="E7E6E6">
                      <a:lumMod val="50000"/>
                    </a:srgbClr>
                  </a:solidFill>
                  <a:cs typeface="+mn-ea"/>
                  <a:sym typeface="+mn-lt"/>
                </a:rPr>
                <a:t>TEAM INTRODUCTION</a:t>
              </a:r>
            </a:p>
          </p:txBody>
        </p:sp>
      </p:grpSp>
      <p:sp>
        <p:nvSpPr>
          <p:cNvPr id="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109855" y="2125980"/>
            <a:ext cx="2809240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>
                <a:solidFill>
                  <a:srgbClr val="2E486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视频发布接口</a:t>
            </a:r>
          </a:p>
          <a:p>
            <a:endParaRPr lang="zh-CN" altLang="en-US" sz="1400" b="1">
              <a:solidFill>
                <a:srgbClr val="2E486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选择手机上的视频；</a:t>
            </a:r>
          </a:p>
          <a:p>
            <a:endParaRPr lang="zh-CN" altLang="en-US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添加描述；</a:t>
            </a:r>
          </a:p>
          <a:p>
            <a:endParaRPr lang="zh-CN" altLang="en-US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发布后能在视频流中刷到新发的视频</a:t>
            </a:r>
          </a:p>
        </p:txBody>
      </p:sp>
      <p:pic>
        <p:nvPicPr>
          <p:cNvPr id="4" name="图片 3" descr="[R)O4O434N~]5Z)OU~K4~R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095" y="0"/>
            <a:ext cx="2826385" cy="5143500"/>
          </a:xfrm>
          <a:prstGeom prst="rect">
            <a:avLst/>
          </a:prstGeom>
        </p:spPr>
      </p:pic>
      <p:pic>
        <p:nvPicPr>
          <p:cNvPr id="5" name="图片 4" descr="NU]WV{SP_I434WSV@02C_F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140" y="0"/>
            <a:ext cx="282638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349800" y="270568"/>
            <a:ext cx="2440305" cy="540688"/>
            <a:chOff x="349800" y="270568"/>
            <a:chExt cx="2440305" cy="540688"/>
          </a:xfrm>
        </p:grpSpPr>
        <p:sp>
          <p:nvSpPr>
            <p:cNvPr id="38" name="PA_文本框 1"/>
            <p:cNvSpPr txBox="1"/>
            <p:nvPr>
              <p:custDataLst>
                <p:tags r:id="rId1"/>
              </p:custDataLst>
            </p:nvPr>
          </p:nvSpPr>
          <p:spPr>
            <a:xfrm>
              <a:off x="349800" y="270568"/>
              <a:ext cx="2440305" cy="391795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altLang="zh-CN" sz="1800">
                  <a:solidFill>
                    <a:srgbClr val="063D54"/>
                  </a:solidFill>
                  <a:cs typeface="+mn-ea"/>
                  <a:sym typeface="+mn-lt"/>
                </a:rPr>
                <a:t>1.4 /douyin/publish/action</a:t>
              </a:r>
            </a:p>
          </p:txBody>
        </p:sp>
        <p:sp>
          <p:nvSpPr>
            <p:cNvPr id="39" name="PA_文本框 1"/>
            <p:cNvSpPr txBox="1"/>
            <p:nvPr>
              <p:custDataLst>
                <p:tags r:id="rId2"/>
              </p:custDataLst>
            </p:nvPr>
          </p:nvSpPr>
          <p:spPr>
            <a:xfrm>
              <a:off x="349800" y="547081"/>
              <a:ext cx="1486542" cy="264175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1725"/>
                </a:lnSpc>
              </a:pPr>
              <a:r>
                <a:rPr lang="en-US" altLang="zh-CN" sz="1050">
                  <a:solidFill>
                    <a:srgbClr val="E7E6E6">
                      <a:lumMod val="50000"/>
                    </a:srgbClr>
                  </a:solidFill>
                  <a:cs typeface="+mn-ea"/>
                  <a:sym typeface="+mn-lt"/>
                </a:rPr>
                <a:t>TEAM INTRODUCTION</a:t>
              </a:r>
            </a:p>
          </p:txBody>
        </p:sp>
      </p:grpSp>
      <p:sp>
        <p:nvSpPr>
          <p:cNvPr id="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109855" y="2125980"/>
            <a:ext cx="280924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>
                <a:solidFill>
                  <a:srgbClr val="2E486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视频发布接口</a:t>
            </a:r>
          </a:p>
          <a:p>
            <a:endParaRPr lang="zh-CN" altLang="en-US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发布后能在发布列表和视频流中刷到新发的视频</a:t>
            </a:r>
          </a:p>
        </p:txBody>
      </p:sp>
      <p:pic>
        <p:nvPicPr>
          <p:cNvPr id="2" name="图片 1" descr="]Z97%G_))Z8MD]MAKV4%MU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580" y="0"/>
            <a:ext cx="2826385" cy="5143500"/>
          </a:xfrm>
          <a:prstGeom prst="rect">
            <a:avLst/>
          </a:prstGeom>
        </p:spPr>
      </p:pic>
      <p:pic>
        <p:nvPicPr>
          <p:cNvPr id="6" name="图片 5" descr="NZ390]2Z%_~Z4O4F]RZ@R$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5505" y="0"/>
            <a:ext cx="282638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349800" y="270568"/>
            <a:ext cx="2136775" cy="540688"/>
            <a:chOff x="349800" y="270568"/>
            <a:chExt cx="2136775" cy="540688"/>
          </a:xfrm>
        </p:grpSpPr>
        <p:sp>
          <p:nvSpPr>
            <p:cNvPr id="38" name="PA_文本框 1"/>
            <p:cNvSpPr txBox="1"/>
            <p:nvPr>
              <p:custDataLst>
                <p:tags r:id="rId1"/>
              </p:custDataLst>
            </p:nvPr>
          </p:nvSpPr>
          <p:spPr>
            <a:xfrm>
              <a:off x="349800" y="270568"/>
              <a:ext cx="2136775" cy="391795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altLang="zh-CN" sz="1800">
                  <a:solidFill>
                    <a:srgbClr val="063D54"/>
                  </a:solidFill>
                  <a:cs typeface="+mn-ea"/>
                  <a:sym typeface="+mn-lt"/>
                </a:rPr>
                <a:t>1.5 /douyin/publish/list</a:t>
              </a:r>
            </a:p>
          </p:txBody>
        </p:sp>
        <p:sp>
          <p:nvSpPr>
            <p:cNvPr id="39" name="PA_文本框 1"/>
            <p:cNvSpPr txBox="1"/>
            <p:nvPr>
              <p:custDataLst>
                <p:tags r:id="rId2"/>
              </p:custDataLst>
            </p:nvPr>
          </p:nvSpPr>
          <p:spPr>
            <a:xfrm>
              <a:off x="349800" y="547081"/>
              <a:ext cx="1486542" cy="264175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1725"/>
                </a:lnSpc>
              </a:pPr>
              <a:r>
                <a:rPr lang="en-US" altLang="zh-CN" sz="1050">
                  <a:solidFill>
                    <a:srgbClr val="E7E6E6">
                      <a:lumMod val="50000"/>
                    </a:srgbClr>
                  </a:solidFill>
                  <a:cs typeface="+mn-ea"/>
                  <a:sym typeface="+mn-lt"/>
                </a:rPr>
                <a:t>TEAM INTRODUCTION</a:t>
              </a:r>
            </a:p>
          </p:txBody>
        </p:sp>
      </p:grpSp>
      <p:sp>
        <p:nvSpPr>
          <p:cNvPr id="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619760" y="2115820"/>
            <a:ext cx="2809240" cy="159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>
                <a:solidFill>
                  <a:srgbClr val="2E486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发布列表接口</a:t>
            </a:r>
          </a:p>
          <a:p>
            <a:endParaRPr lang="zh-CN" altLang="en-US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列出用户所有投稿的视频；</a:t>
            </a:r>
          </a:p>
          <a:p>
            <a:endParaRPr lang="zh-CN" altLang="en-US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按时间倒序排序；</a:t>
            </a:r>
          </a:p>
          <a:p>
            <a:endParaRPr lang="zh-CN" altLang="en-US" sz="14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抓取视频第一帧作为封面；</a:t>
            </a:r>
          </a:p>
        </p:txBody>
      </p:sp>
      <p:pic>
        <p:nvPicPr>
          <p:cNvPr id="4" name="图片 3" descr="W0@A4@3)8$NZ30I`(45T3AQ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090" y="0"/>
            <a:ext cx="282638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2.0"/>
  <p:tag name="AS_VERSION" val="16.9.0.0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简约质感商业计划书PPT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_ULTRA_SCORM_COURSE_ID" val="80330F47-CD13-4DC9-B2F1-B6AE5CB09E1E"/>
  <p:tag name="ISPRINGCLOUDFOLDERID" val="0"/>
  <p:tag name="ISPRINGCLOUDFOLDERPATH" val="Repository"/>
  <p:tag name="ISPRINGONLINEFOLDERID" val="0"/>
  <p:tag name="ISPRINGONLINEFOLDERPATH" val="Content List"/>
  <p:tag name="COMMONDATA" val="eyJoZGlkIjoiYTc0ZjYzZmRhZTcwOTU1ZTBkZDQ1YmQ3YzhkZTEyMj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6"/>
  <p:tag name="MH" val="20171015152015"/>
  <p:tag name="MH_LIBRARY" val="CONTENTS"/>
  <p:tag name="MH_ORDER" val="2"/>
  <p:tag name="MH_TYPE" val="NUMBER"/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6"/>
  <p:tag name="MH" val="20171015152015"/>
  <p:tag name="MH_LIBRARY" val="CONTENTS"/>
  <p:tag name="MH_ORDER" val="3"/>
  <p:tag name="MH_TYPE" val="ENTRY"/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6"/>
  <p:tag name="MH" val="20171015152015"/>
  <p:tag name="MH_LIBRARY" val="CONTENTS"/>
  <p:tag name="MH_ORDER" val="3"/>
  <p:tag name="MH_TYPE" val="NUMBER"/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6"/>
  <p:tag name="MH" val="20171015152015"/>
  <p:tag name="MH_LIBRARY" val="CONTENTS"/>
  <p:tag name="MH_TYPE" val="OTHERS"/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6"/>
  <p:tag name="MH" val="20171015152015"/>
  <p:tag name="MH_LIBRARY" val="CONTENTS"/>
  <p:tag name="MH_TYPE" val="OTHERS"/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Rectangle 2"/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3"/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4"/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Straight Connector 9"/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Rectangle 2"/>
  <p:tag name="PA" val="v3.2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3"/>
  <p:tag name="PA" val="v3.2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4"/>
  <p:tag name="PA" val="v3.2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Straight Connector 9"/>
  <p:tag name="PA" val="v3.2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Rectangle 1"/>
  <p:tag name="PA" val="v3.2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Rectangle 2"/>
  <p:tag name="PA" val="v3.2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3"/>
  <p:tag name="PA" val="v3.2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4"/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Straight Connector 9"/>
  <p:tag name="PA" val="v3.2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Rectangle 1"/>
  <p:tag name="PA" val="v3.2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Rectangle 2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Rectangle 3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6"/>
  <p:tag name="MH" val="20171015152015"/>
  <p:tag name="MH_AUTOCOLOR" val="TRUE"/>
  <p:tag name="MH_LIBRARY" val="CONTENTS"/>
  <p:tag name="MH_TYPE" val="CONTENTS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Rectangle 3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6"/>
  <p:tag name="MH" val="20171015152015"/>
  <p:tag name="MH_LIBRARY" val="CONTENTS"/>
  <p:tag name="MH_ORDER" val="1"/>
  <p:tag name="MH_TYPE" val="ENTRY"/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6"/>
  <p:tag name="MH" val="20171015152015"/>
  <p:tag name="MH_LIBRARY" val="CONTENTS"/>
  <p:tag name="MH_ORDER" val="1"/>
  <p:tag name="MH_TYPE" val="NUMBER"/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547146"/>
  <p:tag name="MH" val="20171015152015"/>
  <p:tag name="MH_LIBRARY" val="CONTENTS"/>
  <p:tag name="MH_ORDER" val="2"/>
  <p:tag name="MH_TYPE" val="ENTRY"/>
  <p:tag name="PA" val="v3.2.0"/>
</p:tagLst>
</file>

<file path=ppt/theme/theme1.xml><?xml version="1.0" encoding="utf-8"?>
<a:theme xmlns:a="http://schemas.openxmlformats.org/drawingml/2006/main" name="Office 主题">
  <a:themeElements>
    <a:clrScheme name="简约质感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7506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常用3">
      <a:majorFont>
        <a:latin typeface="Arial"/>
        <a:ea typeface="微软雅黑"/>
        <a:cs typeface="Arial"/>
      </a:majorFont>
      <a:minorFont>
        <a:latin typeface="Calibri Light"/>
        <a:ea typeface="微软雅黑 Light"/>
        <a:cs typeface="Arial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蓝色沉稳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4E79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1">
      <a:majorFont>
        <a:latin typeface="Calibri"/>
        <a:ea typeface="微软雅黑"/>
        <a:cs typeface="Arial"/>
      </a:majorFont>
      <a:minorFont>
        <a:latin typeface="Calibri Light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63D54"/>
      </a:accent1>
      <a:accent2>
        <a:srgbClr val="ED7D31"/>
      </a:accent2>
      <a:accent3>
        <a:srgbClr val="A5A5A5"/>
      </a:accent3>
      <a:accent4>
        <a:srgbClr val="FFC000"/>
      </a:accent4>
      <a:accent5>
        <a:srgbClr val="E2E2E2"/>
      </a:accent5>
      <a:accent6>
        <a:srgbClr val="70AD47"/>
      </a:accent6>
      <a:hlink>
        <a:srgbClr val="D3D4D4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63D54"/>
    </a:accent1>
    <a:accent2>
      <a:srgbClr val="ED7D31"/>
    </a:accent2>
    <a:accent3>
      <a:srgbClr val="A5A5A5"/>
    </a:accent3>
    <a:accent4>
      <a:srgbClr val="FFC000"/>
    </a:accent4>
    <a:accent5>
      <a:srgbClr val="E2E2E2"/>
    </a:accent5>
    <a:accent6>
      <a:srgbClr val="70AD47"/>
    </a:accent6>
    <a:hlink>
      <a:srgbClr val="D3D4D4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www.515ppt.com</Template>
  <TotalTime>46</TotalTime>
  <Words>618</Words>
  <Application>Microsoft Office PowerPoint</Application>
  <PresentationFormat>全屏显示(16:9)</PresentationFormat>
  <Paragraphs>149</Paragraphs>
  <Slides>19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19</vt:i4>
      </vt:variant>
    </vt:vector>
  </HeadingPairs>
  <TitlesOfParts>
    <vt:vector size="42" baseType="lpstr">
      <vt:lpstr>Arial Unicode MS</vt:lpstr>
      <vt:lpstr>Gungsuh</vt:lpstr>
      <vt:lpstr>Lato</vt:lpstr>
      <vt:lpstr>Open Sans</vt:lpstr>
      <vt:lpstr>等线</vt:lpstr>
      <vt:lpstr>等线 Light</vt:lpstr>
      <vt:lpstr>方正兰亭黑_GBK</vt:lpstr>
      <vt:lpstr>华文细黑</vt:lpstr>
      <vt:lpstr>华文中宋</vt:lpstr>
      <vt:lpstr>宋体</vt:lpstr>
      <vt:lpstr>微软雅黑</vt:lpstr>
      <vt:lpstr>微软雅黑 Light</vt:lpstr>
      <vt:lpstr>造字工房悦黑（非商用）常规体</vt:lpstr>
      <vt:lpstr>Agency FB</vt:lpstr>
      <vt:lpstr>Arial</vt:lpstr>
      <vt:lpstr>Calibri</vt:lpstr>
      <vt:lpstr>Calibri Light</vt:lpstr>
      <vt:lpstr>Impact</vt:lpstr>
      <vt:lpstr>Times New Roman</vt:lpstr>
      <vt:lpstr>Office 主题</vt:lpstr>
      <vt:lpstr>自定义设计方案</vt:lpstr>
      <vt:lpstr>3_Office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www.515ppt.com</Manager>
  <Company>苏州珀菲科特网络科技有限公司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www.515ppt.com</dc:title>
  <dc:subject>www.515ppt.com</dc:subject>
  <dc:creator>www.515ppt.com</dc:creator>
  <cp:keywords>更多精品文档，请访问www.515ppt.com</cp:keywords>
  <dc:description>更多精品文档，请访问www.515ppt.com</dc:description>
  <cp:lastModifiedBy>N705</cp:lastModifiedBy>
  <cp:revision>1309</cp:revision>
  <dcterms:created xsi:type="dcterms:W3CDTF">2016-04-24T15:52:00Z</dcterms:created>
  <dcterms:modified xsi:type="dcterms:W3CDTF">2022-06-06T06:32:55Z</dcterms:modified>
  <cp:category>www.515ppt.com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eFrom">
    <vt:lpwstr>www.515ppt.com</vt:lpwstr>
  </property>
  <property fmtid="{D5CDD505-2E9C-101B-9397-08002B2CF9AE}" pid="3" name="ICV">
    <vt:lpwstr>5485E7DEE1504CD084147028C0A689CD</vt:lpwstr>
  </property>
  <property fmtid="{D5CDD505-2E9C-101B-9397-08002B2CF9AE}" pid="4" name="KSOProductBuildVer">
    <vt:lpwstr>2052-11.1.0.11691</vt:lpwstr>
  </property>
</Properties>
</file>